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7" roundtripDataSignature="AMtx7mjlePXa14mT5KyCO1YCIbnElJyq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/>
              <a:t>https://www.moeaidb.gov.tw/ctlr?PRO=news.rwdNewsView&amp;id=37803</a:t>
            </a:r>
            <a:endParaRPr sz="600"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物件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icrosoft JhengHe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Microsoft JhengHe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項物件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對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icrosoft JhengHe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icrosoft JhengHe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Microsoft JhengHei"/>
              <a:buNone/>
              <a:defRPr b="0" i="0" sz="4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8447314" y="97602"/>
            <a:ext cx="3528298" cy="1169551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8900" lvl="0" marL="65485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輔導單位名稱：</a:t>
            </a:r>
            <a:endParaRPr/>
          </a:p>
          <a:p>
            <a:pPr indent="-88900" lvl="0" marL="65485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受輔導單位名稱：</a:t>
            </a:r>
            <a:endParaRPr b="1" i="0" sz="1400" u="none" cap="none" strike="noStrike">
              <a:solidFill>
                <a:srgbClr val="C00000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8900" lvl="0" marL="65485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總經費：</a:t>
            </a: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(X萬)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 政府款：</a:t>
            </a: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(X萬)</a:t>
            </a: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；自籌款： </a:t>
            </a: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(X萬) </a:t>
            </a:r>
            <a:r>
              <a:rPr b="1" i="0" lang="en-US" sz="1400" u="none" cap="none" strike="noStrike">
                <a:solidFill>
                  <a:srgbClr val="C00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endParaRPr/>
          </a:p>
        </p:txBody>
      </p:sp>
      <p:sp>
        <p:nvSpPr>
          <p:cNvPr id="90" name="Google Shape;90;p1"/>
          <p:cNvSpPr/>
          <p:nvPr/>
        </p:nvSpPr>
        <p:spPr>
          <a:xfrm>
            <a:off x="1768060" y="116723"/>
            <a:ext cx="659473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57175" lvl="0" marL="257175" marR="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Noto Sans Symbols"/>
              <a:buChar char="■"/>
            </a:pPr>
            <a:r>
              <a:rPr b="1" i="0" lang="en-US" sz="2000" u="none" cap="none" strike="noStrike">
                <a:solidFill>
                  <a:srgbClr val="0000F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(計畫名稱)</a:t>
            </a:r>
            <a:endParaRPr b="1" i="0" sz="20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>
            <a:off x="185888" y="96888"/>
            <a:ext cx="1659442" cy="461214"/>
            <a:chOff x="165238" y="73372"/>
            <a:chExt cx="1659442" cy="461214"/>
          </a:xfrm>
        </p:grpSpPr>
        <p:sp>
          <p:nvSpPr>
            <p:cNvPr id="92" name="Google Shape;92;p1"/>
            <p:cNvSpPr/>
            <p:nvPr/>
          </p:nvSpPr>
          <p:spPr>
            <a:xfrm>
              <a:off x="165238" y="73372"/>
              <a:ext cx="1659442" cy="461214"/>
            </a:xfrm>
            <a:prstGeom prst="homePlate">
              <a:avLst>
                <a:gd fmla="val 50000" name="adj"/>
              </a:avLst>
            </a:prstGeom>
            <a:solidFill>
              <a:srgbClr val="C55A11"/>
            </a:solidFill>
            <a:ln>
              <a:noFill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359331" y="109891"/>
              <a:ext cx="1465349" cy="378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9525">
              <a:spAutoFit/>
            </a:bodyPr>
            <a:lstStyle/>
            <a:p>
              <a:pPr indent="0" lvl="0" marL="9525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00" u="none" cap="none" strike="noStrike">
                  <a:solidFill>
                    <a:schemeClr val="lt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亮點案例</a:t>
              </a:r>
              <a:endParaRPr/>
            </a:p>
          </p:txBody>
        </p:sp>
      </p:grpSp>
      <p:sp>
        <p:nvSpPr>
          <p:cNvPr id="94" name="Google Shape;94;p1"/>
          <p:cNvSpPr/>
          <p:nvPr/>
        </p:nvSpPr>
        <p:spPr>
          <a:xfrm>
            <a:off x="379981" y="1837106"/>
            <a:ext cx="3135379" cy="4807534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0070C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84263" y="1558914"/>
            <a:ext cx="1262691" cy="555382"/>
          </a:xfrm>
          <a:prstGeom prst="homePlate">
            <a:avLst>
              <a:gd fmla="val 50000" name="adj"/>
            </a:avLst>
          </a:prstGeom>
          <a:solidFill>
            <a:srgbClr val="DDEAF6"/>
          </a:solidFill>
          <a:ln cap="flat" cmpd="sng" w="28575">
            <a:solidFill>
              <a:srgbClr val="0070C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面臨問題</a:t>
            </a:r>
            <a:endParaRPr/>
          </a:p>
        </p:txBody>
      </p:sp>
      <p:sp>
        <p:nvSpPr>
          <p:cNvPr id="96" name="Google Shape;96;p1"/>
          <p:cNvSpPr/>
          <p:nvPr/>
        </p:nvSpPr>
        <p:spPr>
          <a:xfrm>
            <a:off x="470961" y="2120895"/>
            <a:ext cx="3044399" cy="979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68325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(請詳述受輔導單位參與碳盤查輔導計畫目的，如面臨的產業問題、客戶對於產品碳足跡的需求等原因。)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424689" y="580409"/>
            <a:ext cx="7893400" cy="9857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◆"/>
            </a:pPr>
            <a:r>
              <a:rPr b="1" i="0" lang="en-US" sz="16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(受輔導單位簡介)。</a:t>
            </a:r>
            <a:endParaRPr b="1" i="0" sz="16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6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◆"/>
            </a:pPr>
            <a:r>
              <a:rPr b="1" i="0" lang="en-US" sz="16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主要產品：</a:t>
            </a:r>
            <a:r>
              <a:rPr b="1" i="0" lang="en-US" sz="16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(受輔導單位產品)</a:t>
            </a:r>
            <a:r>
              <a:rPr b="1" i="0" lang="en-US" sz="16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  <a:endParaRPr/>
          </a:p>
        </p:txBody>
      </p:sp>
      <p:sp>
        <p:nvSpPr>
          <p:cNvPr id="98" name="Google Shape;98;p1"/>
          <p:cNvSpPr/>
          <p:nvPr/>
        </p:nvSpPr>
        <p:spPr>
          <a:xfrm>
            <a:off x="3717808" y="1837106"/>
            <a:ext cx="4290000" cy="4798054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C55A1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3717807" y="1558914"/>
            <a:ext cx="1262691" cy="557421"/>
          </a:xfrm>
          <a:prstGeom prst="homePlate">
            <a:avLst>
              <a:gd fmla="val 50000" name="adj"/>
            </a:avLst>
          </a:prstGeom>
          <a:solidFill>
            <a:srgbClr val="FBE4D4"/>
          </a:solidFill>
          <a:ln cap="flat" cmpd="sng" w="28575">
            <a:solidFill>
              <a:srgbClr val="C55A1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診斷輔導</a:t>
            </a:r>
            <a:endParaRPr/>
          </a:p>
        </p:txBody>
      </p:sp>
      <p:sp>
        <p:nvSpPr>
          <p:cNvPr id="100" name="Google Shape;100;p1"/>
          <p:cNvSpPr/>
          <p:nvPr/>
        </p:nvSpPr>
        <p:spPr>
          <a:xfrm>
            <a:off x="3717808" y="2131868"/>
            <a:ext cx="4381163" cy="2518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833C0B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智慧化諮詢診斷：</a:t>
            </a:r>
            <a:b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(請簡述診斷內容)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833C0B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低碳化諮詢診斷：</a:t>
            </a:r>
            <a:b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(請簡述診斷內容)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833C0B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組織型碳盤查：</a:t>
            </a:r>
            <a:b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(請簡述盤查內容)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833C0B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協助受輔導單位參加低碳化相關人培課程：</a:t>
            </a:r>
            <a:br>
              <a:rPr b="1" i="0" lang="en-US" sz="1400" u="none" cap="none" strike="noStrike">
                <a:solidFill>
                  <a:srgbClr val="833C0B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(請簡述參加的課程內容與達成培訓的人數)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8227686" y="1859646"/>
            <a:ext cx="3546412" cy="2788574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A8D08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8227685" y="1594190"/>
            <a:ext cx="1262691" cy="557421"/>
          </a:xfrm>
          <a:prstGeom prst="homePlate">
            <a:avLst>
              <a:gd fmla="val 50000" name="adj"/>
            </a:avLst>
          </a:prstGeom>
          <a:solidFill>
            <a:srgbClr val="E1EFD8"/>
          </a:solidFill>
          <a:ln cap="flat" cmpd="sng" w="28575">
            <a:solidFill>
              <a:srgbClr val="A8D08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後續規劃</a:t>
            </a:r>
            <a:endParaRPr/>
          </a:p>
        </p:txBody>
      </p:sp>
      <p:sp>
        <p:nvSpPr>
          <p:cNvPr id="103" name="Google Shape;103;p1"/>
          <p:cNvSpPr/>
          <p:nvPr/>
        </p:nvSpPr>
        <p:spPr>
          <a:xfrm>
            <a:off x="8227685" y="2154408"/>
            <a:ext cx="3461209" cy="979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548135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建議改善規劃： </a:t>
            </a:r>
            <a:br>
              <a:rPr b="1" i="0" lang="en-US" sz="1400" u="none" cap="none" strike="noStrike">
                <a:solidFill>
                  <a:srgbClr val="548135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(請簡述建議改善內容，如更換照明設備、建立線上控制系統等。)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4174448" y="4911043"/>
            <a:ext cx="1346623" cy="15480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68325" marR="0" rtl="0" algn="ctr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(請提供照片)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6097812" y="4909231"/>
            <a:ext cx="1346623" cy="15480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68325" marR="0" rtl="0" algn="ctr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(請提供照片)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6" name="Google Shape;106;p1"/>
          <p:cNvSpPr/>
          <p:nvPr/>
        </p:nvSpPr>
        <p:spPr>
          <a:xfrm>
            <a:off x="543760" y="4911043"/>
            <a:ext cx="1346623" cy="15480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68325" marR="0" rtl="0" algn="ctr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(請提供照片)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7" name="Google Shape;107;p1"/>
          <p:cNvSpPr/>
          <p:nvPr/>
        </p:nvSpPr>
        <p:spPr>
          <a:xfrm>
            <a:off x="2015982" y="4911043"/>
            <a:ext cx="1346623" cy="154800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68325" marR="0" rtl="0" algn="ctr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7F7F7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(請提供照片)</a:t>
            </a:r>
            <a:endParaRPr b="1" i="0" sz="1400" u="none" cap="none" strike="noStrike">
              <a:solidFill>
                <a:srgbClr val="7F7F7F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8" name="Google Shape;108;p1"/>
          <p:cNvSpPr/>
          <p:nvPr/>
        </p:nvSpPr>
        <p:spPr>
          <a:xfrm>
            <a:off x="8227685" y="5079533"/>
            <a:ext cx="3546412" cy="1565107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BF9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9" name="Google Shape;109;p1"/>
          <p:cNvSpPr/>
          <p:nvPr/>
        </p:nvSpPr>
        <p:spPr>
          <a:xfrm>
            <a:off x="8227685" y="4800822"/>
            <a:ext cx="1262691" cy="557421"/>
          </a:xfrm>
          <a:prstGeom prst="homePlate">
            <a:avLst>
              <a:gd fmla="val 50000" name="adj"/>
            </a:avLst>
          </a:prstGeom>
          <a:solidFill>
            <a:srgbClr val="FFF2CC"/>
          </a:solidFill>
          <a:ln cap="flat" cmpd="sng" w="28575">
            <a:solidFill>
              <a:srgbClr val="BF9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預計成效</a:t>
            </a:r>
            <a:endParaRPr/>
          </a:p>
        </p:txBody>
      </p:sp>
      <p:sp>
        <p:nvSpPr>
          <p:cNvPr id="110" name="Google Shape;110;p1"/>
          <p:cNvSpPr/>
          <p:nvPr/>
        </p:nvSpPr>
        <p:spPr>
          <a:xfrm>
            <a:off x="8210256" y="5347500"/>
            <a:ext cx="3461209" cy="1287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8900" lvl="0" marL="135000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1400"/>
              <a:buFont typeface="Arial"/>
              <a:buChar char="–"/>
            </a:pPr>
            <a:r>
              <a:rPr b="1" i="0" lang="en-US" sz="1400" u="none" cap="none" strike="noStrike">
                <a:solidFill>
                  <a:srgbClr val="BF9000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預計改善後成效： </a:t>
            </a:r>
            <a:endParaRPr/>
          </a:p>
          <a:p>
            <a:pPr indent="0" lvl="0" marL="68325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(1) 減碳效益: __________(tCO2e/年) </a:t>
            </a:r>
            <a:endParaRPr/>
          </a:p>
          <a:p>
            <a:pPr indent="0" lvl="0" marL="68325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(2) 節電量: __________(kWh/年) </a:t>
            </a:r>
            <a:endParaRPr b="1" i="0" sz="1400" u="none" cap="none" strike="noStrik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68325" marR="0" rtl="0" algn="l">
              <a:lnSpc>
                <a:spcPct val="1714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(3) 降低成本: __________(萬元/年)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2023-08-15T10:08:35Z</dcterms:created>
  <dc:creator>林佩瑩</dc:creator>
</cp:coreProperties>
</file>